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Raleway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regular.fntdata"/><Relationship Id="rId72" Type="http://schemas.openxmlformats.org/officeDocument/2006/relationships/font" Target="fonts/Raleway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-italic.fntdata"/><Relationship Id="rId30" Type="http://schemas.openxmlformats.org/officeDocument/2006/relationships/slide" Target="slides/slide24.xml"/><Relationship Id="rId74" Type="http://schemas.openxmlformats.org/officeDocument/2006/relationships/font" Target="fonts/Lat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Lat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aleway-italic.fntdata"/><Relationship Id="rId70" Type="http://schemas.openxmlformats.org/officeDocument/2006/relationships/font" Target="fonts/Raleway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51ffb8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51ffb8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5ab562720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5ab5627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0c827b3d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00c827b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9dc514d5_0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9dc514d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c827b3d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c827b3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bring data to decimal numbers, the computer does the rest.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d3e070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d3e07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e7d3e070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e7d3e07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0c827b3d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0c827b3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e7d3e070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e7d3e0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de7d3e070_0_1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de7d3e07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e7d3e070_0_3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e7d3e07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0c827b3d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0c827b3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de7d3e070_0_3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de7d3e07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85947d44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85947d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85947d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85947d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de7d3e070_0_3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de7d3e07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9dc514d5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9dc514d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de7d3e070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de7d3e07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de7d3e070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de7d3e07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f50cdf2f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f50cdf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00c827b3d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00c827b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00c827b3d_0_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00c827b3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9dc514d5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9dc514d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00c827b3d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00c827b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df50cdf2f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df50cdf2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df50cdf2f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df50cdf2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df50cdf2f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df50cdf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00c827b3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00c827b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0c827b3d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0c827b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 at the webpage, Login and run an example job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Sbatch test.sh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00c827b3d_0_2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00c827b3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00c827b3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00c827b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00c827b3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00c827b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00c827b3d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00c827b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9dc514d5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9dc514d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00c827b3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00c827b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00c827b3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00c827b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00c827b3d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00c827b3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f9c5b499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f9c5b4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0c827b3d_0_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0c827b3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00c827b3d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00c827b3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85947d4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85947d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00c827b3d_0_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00c827b3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00c827b3d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00c827b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28891b80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28891b8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e7d3e070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e7d3e0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formal try: f:X -&gt; Y. Y is data as it represents X. f is the model/representation/map/function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00c827b3d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00c827b3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85947d44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85947d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85947d44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85947d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85947d44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385947d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85947d44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85947d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85947d44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85947d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f3251c009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f3251c0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f3251c009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f3251c0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00c827b3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00c827b3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851ffb810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851ffb8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0c827b3d_0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0c827b3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851ffb810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851ffb8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851ffb810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851ffb8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851ffb81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851ffb8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1688a68e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1688a68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context and metadata to make information out data. A face alone is not information. A face in a known location to a certain time is information.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00c827b3d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00c827b3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: There is a beer in the fridge. Hypothesis : There is beer in every fridge. Wrong. Human in the house. Wrong. Give him money. Approach a reasonable theory.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0c827b3d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0c827b3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top500.org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dsl.unibe.ch/training/upcomin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jakevdp.github.io/PythonDataScienceHandbook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en.wikipedia.org/wiki/Anaconda_(Python_distribution)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Acquisition and Management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PD Dr. Sigve Haug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Bern, 2023-08-23</a:t>
            </a:r>
            <a:endParaRPr sz="1800"/>
          </a:p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445025"/>
            <a:ext cx="90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</a:rPr>
              <a:t>Data Science Pipeline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-425450" lvl="0" marL="457200" rtl="0" algn="l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Engineering </a:t>
            </a:r>
            <a:endParaRPr sz="3100"/>
          </a:p>
          <a:p>
            <a:pPr indent="-425450" lvl="0" marL="457200" rtl="0" algn="l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Modelling</a:t>
            </a:r>
            <a:endParaRPr sz="3100"/>
          </a:p>
          <a:p>
            <a:pPr indent="-425450" lvl="0" marL="457200" rtl="0" algn="l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Producting</a:t>
            </a:r>
            <a:endParaRPr sz="3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Representations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Numeral Systems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 data is represented by numeral systems (however also by the alphabet -&gt; NLP)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systems for expressing numbers using e.g. digits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Modern systems are mostly positional systems</a:t>
            </a:r>
            <a:endParaRPr sz="1600"/>
          </a:p>
          <a:p>
            <a:pPr indent="-317500" lvl="1" marL="914400" rtl="0" algn="l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304 = 3×10</a:t>
            </a:r>
            <a:r>
              <a:rPr baseline="30000" lang="en" sz="1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+ 0×10</a:t>
            </a:r>
            <a:r>
              <a:rPr baseline="30000" lang="en" sz="140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+ 4×10</a:t>
            </a:r>
            <a:r>
              <a:rPr baseline="30000" lang="en" sz="1400">
                <a:solidFill>
                  <a:srgbClr val="222222"/>
                </a:solidFill>
                <a:highlight>
                  <a:srgbClr val="FFFFFF"/>
                </a:highlight>
              </a:rPr>
              <a:t>0</a:t>
            </a:r>
            <a:endParaRPr sz="1400"/>
          </a:p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Examples Numeral Systems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Unary (2 = //) - base 1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human kids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Binary (2=10) - base 2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computers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Decimal (2=2) - base 10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grown up humans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Sexagecimal - base 60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(remnants in hour, minutes etc )</a:t>
            </a:r>
            <a:endParaRPr sz="1600"/>
          </a:p>
        </p:txBody>
      </p:sp>
      <p:sp>
        <p:nvSpPr>
          <p:cNvPr id="195" name="Google Shape;195;p35"/>
          <p:cNvSpPr txBox="1"/>
          <p:nvPr/>
        </p:nvSpPr>
        <p:spPr>
          <a:xfrm>
            <a:off x="4370575" y="312700"/>
            <a:ext cx="46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science we need data in numeral representation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1135475" y="575950"/>
            <a:ext cx="75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</a:t>
            </a:r>
            <a:r>
              <a:rPr lang="en"/>
              <a:t>Computers understand only 0/1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25" y="1476925"/>
            <a:ext cx="5896825" cy="2802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41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Binary numbers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 2, e.g. 0 and 1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Computers work with electrical currents, either there is a current (1) or there is no current (0)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numbers and characters can be represented with binary numbers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can do mathematics with 0 and 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So in the end data is mostly stored as bits and processed as bits</a:t>
            </a:r>
            <a:endParaRPr sz="1600"/>
          </a:p>
        </p:txBody>
      </p:sp>
      <p:sp>
        <p:nvSpPr>
          <p:cNvPr id="209" name="Google Shape;209;p37"/>
          <p:cNvSpPr txBox="1"/>
          <p:nvPr>
            <p:ph idx="2" type="body"/>
          </p:nvPr>
        </p:nvSpPr>
        <p:spPr>
          <a:xfrm>
            <a:off x="4832400" y="1152475"/>
            <a:ext cx="41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F</a:t>
            </a:r>
            <a:r>
              <a:rPr b="1" lang="en" sz="2100">
                <a:solidFill>
                  <a:schemeClr val="dk1"/>
                </a:solidFill>
              </a:rPr>
              <a:t>rom 0 to 3 and so 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0000 (8 bits = 1 byte)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0000 0001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0000 0010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0000 0011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….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1111 1111 (2^8 = 256)</a:t>
            </a:r>
            <a:endParaRPr sz="1600"/>
          </a:p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to Digital Data (Digitisation) - ADC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152475"/>
            <a:ext cx="33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Digitisation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Sensors o</a:t>
            </a:r>
            <a:r>
              <a:rPr lang="en" sz="1600"/>
              <a:t>ften produce analog data, the </a:t>
            </a:r>
            <a:r>
              <a:rPr lang="en" sz="1600"/>
              <a:t>current</a:t>
            </a:r>
            <a:r>
              <a:rPr lang="en" sz="1600"/>
              <a:t> itself - often perceived as some continues wave  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then often converted to digital data for computation and storage as bits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Lately an inflationary usage occured - digitisation is now also a social process </a:t>
            </a:r>
            <a:r>
              <a:rPr lang="en" sz="1600">
                <a:solidFill>
                  <a:srgbClr val="999999"/>
                </a:solidFill>
              </a:rPr>
              <a:t>and every institution needs a digital strategy 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7" name="Google Shape;217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...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25" y="1393400"/>
            <a:ext cx="5090975" cy="2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6213600" y="11524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Discretisation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5400000" y="42179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Quantisation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92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 (in programming languages)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Common t</a:t>
            </a:r>
            <a:r>
              <a:rPr b="1" lang="en" sz="2100">
                <a:solidFill>
                  <a:schemeClr val="dk1"/>
                </a:solidFill>
              </a:rPr>
              <a:t>ypes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Integer (e.g. 32-bit int) for natural numbers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Floating point (for real numbers), 32 or 64-bit (double) float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Boolean (True or False)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Character (a,b,c ...)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String (“list of characters”)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or Array ([1,2,r,t,5])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</a:t>
            </a:r>
            <a:endParaRPr sz="1600"/>
          </a:p>
        </p:txBody>
      </p:sp>
      <p:sp>
        <p:nvSpPr>
          <p:cNvPr id="228" name="Google Shape;228;p39"/>
          <p:cNvSpPr txBox="1"/>
          <p:nvPr>
            <p:ph idx="2" type="body"/>
          </p:nvPr>
        </p:nvSpPr>
        <p:spPr>
          <a:xfrm>
            <a:off x="4411650" y="1017725"/>
            <a:ext cx="46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Explicit and implicit declaration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programming languages data is loaded into variables of certain types 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Python and R types normally don’t have to be specified.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counter = 2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C/C++, Fortran … data types must be specified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 counter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Float strength</a:t>
            </a:r>
            <a:endParaRPr sz="1600"/>
          </a:p>
        </p:txBody>
      </p:sp>
      <p:sp>
        <p:nvSpPr>
          <p:cNvPr id="229" name="Google Shape;22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</a:t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Composite data types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Arrays, matrices, </a:t>
            </a:r>
            <a:r>
              <a:rPr b="1" lang="en" sz="1600"/>
              <a:t>dataframes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C/C++: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Structure example: Person (name,age,gender)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structure with method (s) or functions are called classes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An instance of a class is often called an object</a:t>
            </a:r>
            <a:endParaRPr sz="1600"/>
          </a:p>
        </p:txBody>
      </p:sp>
      <p:sp>
        <p:nvSpPr>
          <p:cNvPr id="236" name="Google Shape;236;p40"/>
          <p:cNvSpPr txBox="1"/>
          <p:nvPr>
            <p:ph idx="2" type="body"/>
          </p:nvPr>
        </p:nvSpPr>
        <p:spPr>
          <a:xfrm>
            <a:off x="48324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R and in the Python pandas module, the </a:t>
            </a:r>
            <a:r>
              <a:rPr b="1" lang="en" sz="1600"/>
              <a:t>dataframe</a:t>
            </a:r>
            <a:r>
              <a:rPr lang="en" sz="1600"/>
              <a:t> is the essential (composite) data type, if we consider time series as a certain type of dataframe.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some vocabulary</a:t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5687050" y="1455125"/>
            <a:ext cx="30348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Unit prefixes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1399853"/>
            <a:ext cx="2916225" cy="3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volumes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Sizes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integer number is often 4 bytes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character is often 2 bytes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laptop has 16GB RAM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2000 all data was some EB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2020 is was about 1000x more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(Microscope) Color image - 3 numbers per pixel</a:t>
            </a:r>
            <a:endParaRPr sz="1600"/>
          </a:p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0725"/>
            <a:ext cx="4527602" cy="249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4572000" y="4477825"/>
            <a:ext cx="4449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Statista.com : big data in data centers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" y="300900"/>
            <a:ext cx="6050400" cy="45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300" y="457200"/>
            <a:ext cx="2344900" cy="232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7448650" y="3525650"/>
            <a:ext cx="18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About a billion hard disks.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Format</a:t>
            </a:r>
            <a:endParaRPr/>
          </a:p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Think about </a:t>
            </a:r>
            <a:r>
              <a:rPr lang="en" sz="1500"/>
              <a:t> data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used to the tools for working with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the tacit skills needed for the other modules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Not very theoretical </a:t>
            </a:r>
            <a:r>
              <a:rPr lang="en" sz="1200"/>
              <a:t>(if you already know a lot, may work with the notebook on your dataset)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Format 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Presentations intersected with discussions and hands on work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 ?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Relative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big for your “traditional” tools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Paper is not good for hundreds of rows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Spreadsheets are not good for more than million rows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Database management system may not be good for data more than the computer memory</a:t>
            </a:r>
            <a:endParaRPr sz="1600"/>
          </a:p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4572000" y="12468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Advanced processing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processing over distributed systems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Systems are orchestrated with HPC/SLURM, Hadoop, Spark … or grid technologies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The processing is done with C++, Python, R or other programming languages with parallelism capabilities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Definitions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Condition of the values of the variables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ISO900:2015 </a:t>
            </a:r>
            <a:r>
              <a:rPr lang="en" sz="1600">
                <a:solidFill>
                  <a:srgbClr val="222222"/>
                </a:solidFill>
                <a:highlight>
                  <a:schemeClr val="accent6"/>
                </a:highlight>
              </a:rPr>
              <a:t>Data quality can be defined as the degree to which a set of characteristics of data fulfills requirements. </a:t>
            </a:r>
            <a:endParaRPr sz="1600">
              <a:highlight>
                <a:schemeClr val="accent6"/>
              </a:highlight>
            </a:endParaRPr>
          </a:p>
        </p:txBody>
      </p:sp>
      <p:sp>
        <p:nvSpPr>
          <p:cNvPr id="277" name="Google Shape;2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Common Characteristics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Validity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Completeness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Availability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79" name="Google Shape;279;p45"/>
          <p:cNvSpPr txBox="1"/>
          <p:nvPr/>
        </p:nvSpPr>
        <p:spPr>
          <a:xfrm>
            <a:off x="424225" y="4000350"/>
            <a:ext cx="7406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best analysis, ML and inference will not help you if the data quality is poor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Assurance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Profile (descriptive statistics) and cleanse data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Control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and after the Assurance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Restrict the inputs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Check if the quality is according to the requirements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cleaning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Mostly it is needed to clean (preprocess) data with respect to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Consistency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Format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NA/NAN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Outliers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before processing/analysing it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is stored in files</a:t>
            </a:r>
            <a:endParaRPr/>
          </a:p>
        </p:txBody>
      </p: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File</a:t>
            </a:r>
            <a:r>
              <a:rPr b="1" lang="en" sz="2100"/>
              <a:t>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Files have different format (standards) for different purposes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Modern file systems on computers support sizes up to some TB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Many small files are hard to organise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Big files are hard to move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47353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Fi</a:t>
            </a:r>
            <a:r>
              <a:rPr b="1" lang="en" sz="2100"/>
              <a:t>le formats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Binary file (not human readable)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Text (ascii)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Comma separated values (csv)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gif, pdf, tiff … (graphics)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mp3, mp4 (sound, video ...)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And so on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Readings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2400250" y="1211350"/>
            <a:ext cx="2799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Test yourself 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data, science and data science?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the common data types and structures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binary numbers and why are they important?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big data?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 quality?</a:t>
            </a:r>
            <a:endParaRPr sz="16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5199850" y="1211350"/>
            <a:ext cx="374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Literature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Wikipedia on all topics</a:t>
            </a:r>
            <a:endParaRPr/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Zacharias Voulgaris,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Data Science: Mindset, Methodologies, and Misconceptions, 2017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get started with Jupyter and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 may install Anaconda later)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2400250" y="1602675"/>
            <a:ext cx="609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Click on the  M1-D1-Notebook link in Ilias and then open it in Colab. 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half day</a:t>
            </a:r>
            <a:endParaRPr/>
          </a:p>
        </p:txBody>
      </p:sp>
      <p:sp>
        <p:nvSpPr>
          <p:cNvPr id="316" name="Google Shape;316;p50"/>
          <p:cNvSpPr txBox="1"/>
          <p:nvPr>
            <p:ph idx="2" type="body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13</a:t>
            </a:r>
            <a:r>
              <a:rPr b="1" lang="en"/>
              <a:t>:30 I</a:t>
            </a:r>
            <a:r>
              <a:rPr b="1" lang="en"/>
              <a:t>nfrastructures for data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acquisition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14:00 Work on Notebook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14:30 Data sources and modelling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15:00 Break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15:30 Team Work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16:45 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17:00 End</a:t>
            </a:r>
            <a:endParaRPr b="1"/>
          </a:p>
        </p:txBody>
      </p: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51"/>
          <p:cNvSpPr txBox="1"/>
          <p:nvPr/>
        </p:nvSpPr>
        <p:spPr>
          <a:xfrm>
            <a:off x="422325" y="1246825"/>
            <a:ext cx="435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Parts (of a global system)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Sensors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Compute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Interfaces for humans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The essential part is the computer and …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25" y="1322625"/>
            <a:ext cx="3584250" cy="27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 txBox="1"/>
          <p:nvPr/>
        </p:nvSpPr>
        <p:spPr>
          <a:xfrm>
            <a:off x="4779225" y="4260025"/>
            <a:ext cx="3584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Snapshot of data movements in the WLCG data infrastructure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?</a:t>
            </a:r>
            <a:endParaRPr/>
          </a:p>
        </p:txBody>
      </p:sp>
      <p:sp>
        <p:nvSpPr>
          <p:cNvPr id="332" name="Google Shape;3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" y="1153175"/>
            <a:ext cx="7783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From small to big - scaling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R&amp;D is normally done on small datasets, i.e. laptop size infrastructure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Production may start small but can scale quickly, larger infrastructures are needed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may start with 10 users/customers/MB per day. One server is enough. May need to serve million times as much in some years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Such scaling is not possible/feasible  on premise infrastructures (buildings, electricity, procurement, expertise ..)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Move application to cloud providers or other providers of larger infrastructures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Scaling beyond the limits of one data center is traditionally called grid computing (we don’t talk much about that)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341" name="Google Shape;341;p53"/>
          <p:cNvSpPr txBox="1"/>
          <p:nvPr>
            <p:ph type="title"/>
          </p:nvPr>
        </p:nvSpPr>
        <p:spPr>
          <a:xfrm>
            <a:off x="422325" y="53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1" name="Google Shape;131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First day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Introduction and welcome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About data and data science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Management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Infrastructures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Second day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Visualisation of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 scraping and APIs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Third day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Project clarifications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Project/Goal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Produce a Conceptual Design Report for a Data Science Project (deadline 2023-10-XX to be defined)</a:t>
            </a:r>
            <a:endParaRPr b="1" sz="1500"/>
          </a:p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cluster / data center ?</a:t>
            </a:r>
            <a:endParaRPr/>
          </a:p>
        </p:txBody>
      </p:sp>
      <p:sp>
        <p:nvSpPr>
          <p:cNvPr id="347" name="Google Shape;34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0" y="1178600"/>
            <a:ext cx="69396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laptops to supercomputers (academic)</a:t>
            </a:r>
            <a:endParaRPr/>
          </a:p>
        </p:txBody>
      </p:sp>
      <p:sp>
        <p:nvSpPr>
          <p:cNvPr id="354" name="Google Shape;35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095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pyramid of computing infrastructures</a:t>
            </a:r>
            <a:endParaRPr/>
          </a:p>
        </p:txBody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6"/>
          <p:cNvSpPr/>
          <p:nvPr/>
        </p:nvSpPr>
        <p:spPr>
          <a:xfrm>
            <a:off x="742750" y="1257025"/>
            <a:ext cx="4645500" cy="3472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181150" y="2443750"/>
            <a:ext cx="57687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Supercomputers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and public clouds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premise data center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Laptops/desktops/workstations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Storage/PB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6"/>
          <p:cNvSpPr txBox="1"/>
          <p:nvPr/>
        </p:nvSpPr>
        <p:spPr>
          <a:xfrm>
            <a:off x="66302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baseline="30000" lang="en"/>
              <a:t>1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311700" y="1532325"/>
            <a:ext cx="1661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2023 sizes you can get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700"/>
            <a:ext cx="6798326" cy="37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 pyramid of academic computing infrastructures</a:t>
            </a:r>
            <a:endParaRPr/>
          </a:p>
        </p:txBody>
      </p:sp>
      <p:sp>
        <p:nvSpPr>
          <p:cNvPr id="373" name="Google Shape;37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57"/>
          <p:cNvSpPr/>
          <p:nvPr/>
        </p:nvSpPr>
        <p:spPr>
          <a:xfrm>
            <a:off x="5548500" y="1752675"/>
            <a:ext cx="961500" cy="279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Storage/PB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-4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7"/>
          <p:cNvSpPr txBox="1"/>
          <p:nvPr/>
        </p:nvSpPr>
        <p:spPr>
          <a:xfrm>
            <a:off x="68405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4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baseline="30000" lang="en"/>
              <a:t>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6037725" y="546725"/>
            <a:ext cx="31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www.top500.org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Amazon/google/etc data centers are an order of magnitude larger than CSCS</a:t>
            </a:r>
            <a:endParaRPr sz="1800"/>
          </a:p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732926" cy="47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HPC/Supercomputers </a:t>
            </a:r>
            <a:endParaRPr/>
          </a:p>
        </p:txBody>
      </p:sp>
      <p:sp>
        <p:nvSpPr>
          <p:cNvPr id="389" name="Google Shape;389;p59"/>
          <p:cNvSpPr txBox="1"/>
          <p:nvPr>
            <p:ph idx="1" type="body"/>
          </p:nvPr>
        </p:nvSpPr>
        <p:spPr>
          <a:xfrm>
            <a:off x="2400300" y="1592800"/>
            <a:ext cx="6346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For example the UBELIX HPC Cluster at UNIBE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Short demonstration - skip it if not </a:t>
            </a:r>
            <a:r>
              <a:rPr b="1" lang="en" sz="2100">
                <a:solidFill>
                  <a:schemeClr val="dk1"/>
                </a:solidFill>
              </a:rPr>
              <a:t>enough</a:t>
            </a:r>
            <a:r>
              <a:rPr b="1" lang="en" sz="2100">
                <a:solidFill>
                  <a:schemeClr val="dk1"/>
                </a:solidFill>
              </a:rPr>
              <a:t> time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Interested </a:t>
            </a:r>
            <a:r>
              <a:rPr b="1" lang="en" sz="2100">
                <a:solidFill>
                  <a:schemeClr val="dk1"/>
                </a:solidFill>
              </a:rPr>
              <a:t>people</a:t>
            </a:r>
            <a:r>
              <a:rPr b="1" lang="en" sz="2100">
                <a:solidFill>
                  <a:schemeClr val="dk1"/>
                </a:solidFill>
              </a:rPr>
              <a:t> may sign up to an HPC course here: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linkClick r:id="rId3"/>
              </a:rPr>
              <a:t>https://www.dsl.unibe.ch/training/upcoming/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1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0" name="Google Shape;390;p59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97" name="Google Shape;39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Vertical systems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Laptops/workstations/confined clusters scale vertically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can add more RAM and more storage to a certain limit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Expensive as non-mass produced components needed, limited to the sortiment of the provider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4763200" y="1207475"/>
            <a:ext cx="421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Horizontal systems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Just add more commodity hardware (stays cheap)</a:t>
            </a:r>
            <a:endParaRPr b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Do it in a “cloud” or another data center provider (no hardware procurement or maintenance)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More knowledge, expertise and software technology needed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61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Vertical systems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Optimal performance / alignment between storage, CPU and network (limited scaling)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Often a turn-key ready solution designed and tested for a certain scale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4772300" y="11968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Horizontal</a:t>
            </a:r>
            <a:r>
              <a:rPr b="1" lang="en" sz="2100"/>
              <a:t> systems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Shared parallel file system (spfs) or Hadoop like solutions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may require high bandwidth network (typically on HPC/supercomputers, not in the cloud)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is data to compute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“Hadoop” is compute to data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13" name="Google Shape;41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2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Cloud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Pay as you go with credit card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Little support for small users and special needs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Economy of scale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Scales well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47268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On premise/HPC/supercomp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Up front investment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Limited amount of use cases -&gt; better support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Scaling beyond planning is difficult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price considerations</a:t>
            </a:r>
            <a:endParaRPr/>
          </a:p>
        </p:txBody>
      </p:sp>
      <p:sp>
        <p:nvSpPr>
          <p:cNvPr id="421" name="Google Shape;4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Cloud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Monthly billing on your credit card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Prices are public (but not always very transparent)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the usage of a machine/system is below 50%, for sure something to consider, only pay for usage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within minutes, minimal bureaucracy (only money)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On premise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Mostly upfront investment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used at 80-90% may be cheaper, but doesn’t scale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you don’t see electricity, sys admin costs, etc (subsidized by company/organisation) something to consider if usage is around 30%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30-50% of a datacenter cost is electricity for the computers and cooling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morning</a:t>
            </a:r>
            <a:endParaRPr/>
          </a:p>
        </p:txBody>
      </p:sp>
      <p:sp>
        <p:nvSpPr>
          <p:cNvPr id="138" name="Google Shape;138;p28"/>
          <p:cNvSpPr txBox="1"/>
          <p:nvPr>
            <p:ph idx="2" type="body"/>
          </p:nvPr>
        </p:nvSpPr>
        <p:spPr>
          <a:xfrm>
            <a:off x="4939500" y="724200"/>
            <a:ext cx="4333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09:30 What is data and data science 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 (09:30) - Slides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Jupyter and Colab (10:00) - Notebook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10:00 Break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11:00 Data Management - Notebook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I/O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Indexing, Filtering, Sorting ...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12:30 Lunch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29" name="Google Shape;42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Lifetime considerations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Typical replacement of equipment every four years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Runs longer but failure risk increases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Out of warranty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Electricity consumption per calculation and storage goes down with new equipment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Procurement, installation and commissioning is expensive and time consuming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Cloud solutions hide all this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main providers</a:t>
            </a:r>
            <a:endParaRPr/>
          </a:p>
        </p:txBody>
      </p:sp>
      <p:sp>
        <p:nvSpPr>
          <p:cNvPr id="437" name="Google Shape;43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Private cloud providers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Amazon AWS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Microsoft Azure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IBM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Google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Oracle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Alibaba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4167550" y="13145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CH academic sector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Your department infrastructure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Central IT infrastructure (often for free)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SWITCHengines (cloud provider)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Swiss Super Computing Center (CSCS) in Lugano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45" name="Google Shape;44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66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The physics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There are 4 fundamental interactions in nature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Gravitation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b="1" lang="en" sz="1600">
                <a:solidFill>
                  <a:srgbClr val="595959"/>
                </a:solidFill>
              </a:rPr>
              <a:t>Electromagnetic</a:t>
            </a:r>
            <a:endParaRPr b="1"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Weak nuclear force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Strong nuclear force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Keyboard (macroscopic pressure)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Microphone (sound)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Camera (light, em wave)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Temperature ()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Eye, ear, skin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about releasing electrical charges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53" name="Google Shape;45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Process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Physical signal is detected by </a:t>
            </a:r>
            <a:r>
              <a:rPr b="1" lang="en" sz="1600">
                <a:solidFill>
                  <a:srgbClr val="595959"/>
                </a:solidFill>
              </a:rPr>
              <a:t>sensors</a:t>
            </a:r>
            <a:r>
              <a:rPr lang="en" sz="1600">
                <a:solidFill>
                  <a:srgbClr val="595959"/>
                </a:solidFill>
              </a:rPr>
              <a:t> converted into electrical signal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can be conditioned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is digitised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Maybe amplified, transported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Stored to a physical device 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Data acquisition </a:t>
            </a:r>
            <a:r>
              <a:rPr lang="en" sz="1600">
                <a:solidFill>
                  <a:schemeClr val="dk2"/>
                </a:solidFill>
              </a:rPr>
              <a:t>(DAQ) </a:t>
            </a:r>
            <a:r>
              <a:rPr lang="en" sz="1600">
                <a:solidFill>
                  <a:srgbClr val="595959"/>
                </a:solidFill>
              </a:rPr>
              <a:t>system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 Mobile Device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Bike with GPS and internet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Time and position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Camera and sound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Temperature, vibrations …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…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Pushes data to an internet server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461" name="Google Shape;46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DigitalDAQv2.pdf" id="462" name="Google Shape;4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" y="165675"/>
            <a:ext cx="8984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secondary data sources)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51441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IoT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Internet of Things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Increases the access to primary data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Devices have sensors connected to internet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Cars, houses, drones, fridges, animals, humans ...)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4579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Secondary data sources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 (wood, stone, paper, tapes, hard disks, solid state disks, human memory, computer memory)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data storage (accessible with wired or wireless internet)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www increases the access to secondary (and primary) data sources dramatically. We will look at data collection from www on day 3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04363"/>
            <a:ext cx="7448550" cy="47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competitive business and research must leverage the new situation - www, IoT, big data, ML, AI, computing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skills are required from the data scientists  </a:t>
            </a:r>
            <a:endParaRPr/>
          </a:p>
        </p:txBody>
      </p:sp>
      <p:sp>
        <p:nvSpPr>
          <p:cNvPr id="482" name="Google Shape;482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to work on the notebook till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 30 </a:t>
            </a:r>
            <a:r>
              <a:rPr lang="en"/>
              <a:t>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nice data science site: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www.kaggle.com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494" name="Google Shape;494;p73"/>
          <p:cNvSpPr txBox="1"/>
          <p:nvPr>
            <p:ph idx="2" type="body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13:30 Infrastructures for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14:00 Work with Notebook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14:30 Data sources and modelling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15:00 Break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15:30 Team Work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16:45 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17:00 End</a:t>
            </a:r>
            <a:endParaRPr b="1"/>
          </a:p>
        </p:txBody>
      </p:sp>
      <p:sp>
        <p:nvSpPr>
          <p:cNvPr id="495" name="Google Shape;495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(latin datum in singular = thing given)</a:t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 first used in relation with computers in the 40-50ies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Plural but often used in singular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Means </a:t>
            </a:r>
            <a:r>
              <a:rPr b="1" lang="en" sz="1600"/>
              <a:t>a</a:t>
            </a:r>
            <a:r>
              <a:rPr b="1" lang="en" sz="1600"/>
              <a:t>ny set of symbols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Needs processing and interpretation to become </a:t>
            </a:r>
            <a:r>
              <a:rPr b="1" lang="en" sz="1600"/>
              <a:t>information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 lot of information and experience become </a:t>
            </a:r>
            <a:r>
              <a:rPr b="1" lang="en" sz="1600"/>
              <a:t>true belief / knowledge</a:t>
            </a:r>
            <a:r>
              <a:rPr lang="en" sz="1600"/>
              <a:t> </a:t>
            </a:r>
            <a:endParaRPr sz="1600"/>
          </a:p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(represented by 0 and 1) or analog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Moves in serial or parallel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Stored on magnetic (tapes, hard disks, SSD, RAM ...), optical (CD, DVD) or mechanical devices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Most computers work on digital data and with the binary numeral system (“alphabet”)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>
            <p:ph type="title"/>
          </p:nvPr>
        </p:nvSpPr>
        <p:spPr>
          <a:xfrm>
            <a:off x="1659900" y="2285400"/>
            <a:ext cx="582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Flow Analysis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Modelling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(Brief)</a:t>
            </a:r>
            <a:endParaRPr sz="3000"/>
          </a:p>
        </p:txBody>
      </p:sp>
      <p:sp>
        <p:nvSpPr>
          <p:cNvPr id="501" name="Google Shape;50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and model your data</a:t>
            </a:r>
            <a:endParaRPr/>
          </a:p>
        </p:txBody>
      </p:sp>
      <p:sp>
        <p:nvSpPr>
          <p:cNvPr id="507" name="Google Shape;50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Why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Know your data, needed for good inference / data science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flow may have impact on the data quality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Identify risks and incompatibilities in the DAQ and computing system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Make appropriate data model and structure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09" name="Google Shape;509;p75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Data flow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From input source via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Preprocessing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Analysis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Output storage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Presentation (publication, talk)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Lobbying / Convincing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Decision / Product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conceptual data model</a:t>
            </a:r>
            <a:endParaRPr/>
          </a:p>
        </p:txBody>
      </p:sp>
      <p:sp>
        <p:nvSpPr>
          <p:cNvPr id="515" name="Google Shape;51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422325" y="1246825"/>
            <a:ext cx="39999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High level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 idea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Terms/entities and relationships between them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actual data model design (logical)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physical data model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17" name="Google Shape;517;p7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PubliBike vibration sensors and location data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Classify street surface type and status with machine learning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Sell street maps to “Tiefbauamt”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logical data model</a:t>
            </a:r>
            <a:endParaRPr/>
          </a:p>
        </p:txBody>
      </p:sp>
      <p:sp>
        <p:nvSpPr>
          <p:cNvPr id="523" name="Google Shape;52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7"/>
          <p:cNvSpPr txBox="1"/>
          <p:nvPr/>
        </p:nvSpPr>
        <p:spPr>
          <a:xfrm>
            <a:off x="422325" y="1246825"/>
            <a:ext cx="39999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Concerns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organisations (multiple files)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Metadata organisation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 organisation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files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databases (tables, columns ...) see day 3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25" name="Google Shape;525;p7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column names in a dataframe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Relations between columns in different dataframes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….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diagrams - an example</a:t>
            </a:r>
            <a:endParaRPr/>
          </a:p>
        </p:txBody>
      </p:sp>
      <p:sp>
        <p:nvSpPr>
          <p:cNvPr id="531" name="Google Shape;53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78"/>
          <p:cNvSpPr txBox="1"/>
          <p:nvPr/>
        </p:nvSpPr>
        <p:spPr>
          <a:xfrm>
            <a:off x="422325" y="1246825"/>
            <a:ext cx="39999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cxnSp>
        <p:nvCxnSpPr>
          <p:cNvPr id="533" name="Google Shape;533;p78"/>
          <p:cNvCxnSpPr/>
          <p:nvPr/>
        </p:nvCxnSpPr>
        <p:spPr>
          <a:xfrm>
            <a:off x="422325" y="3640825"/>
            <a:ext cx="122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78"/>
          <p:cNvSpPr txBox="1"/>
          <p:nvPr/>
        </p:nvSpPr>
        <p:spPr>
          <a:xfrm>
            <a:off x="3013125" y="313945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file</a:t>
            </a:r>
            <a:endParaRPr/>
          </a:p>
        </p:txBody>
      </p:sp>
      <p:sp>
        <p:nvSpPr>
          <p:cNvPr id="535" name="Google Shape;535;p78"/>
          <p:cNvSpPr txBox="1"/>
          <p:nvPr/>
        </p:nvSpPr>
        <p:spPr>
          <a:xfrm>
            <a:off x="422325" y="3018025"/>
            <a:ext cx="170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archive.ics.uci.edu/ml/datasets/iris</a:t>
            </a:r>
            <a:endParaRPr/>
          </a:p>
        </p:txBody>
      </p:sp>
      <p:cxnSp>
        <p:nvCxnSpPr>
          <p:cNvPr id="536" name="Google Shape;536;p78"/>
          <p:cNvCxnSpPr/>
          <p:nvPr/>
        </p:nvCxnSpPr>
        <p:spPr>
          <a:xfrm>
            <a:off x="422325" y="2993125"/>
            <a:ext cx="122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78"/>
          <p:cNvCxnSpPr>
            <a:stCxn id="535" idx="3"/>
          </p:cNvCxnSpPr>
          <p:nvPr/>
        </p:nvCxnSpPr>
        <p:spPr>
          <a:xfrm>
            <a:off x="2129325" y="3304375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78"/>
          <p:cNvCxnSpPr/>
          <p:nvPr/>
        </p:nvCxnSpPr>
        <p:spPr>
          <a:xfrm>
            <a:off x="3013125" y="2993125"/>
            <a:ext cx="11208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78"/>
          <p:cNvCxnSpPr/>
          <p:nvPr/>
        </p:nvCxnSpPr>
        <p:spPr>
          <a:xfrm>
            <a:off x="4422225" y="3304375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78"/>
          <p:cNvCxnSpPr/>
          <p:nvPr/>
        </p:nvCxnSpPr>
        <p:spPr>
          <a:xfrm>
            <a:off x="3013125" y="3660025"/>
            <a:ext cx="11208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78"/>
          <p:cNvCxnSpPr/>
          <p:nvPr/>
        </p:nvCxnSpPr>
        <p:spPr>
          <a:xfrm>
            <a:off x="764625" y="4432150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78"/>
          <p:cNvSpPr/>
          <p:nvPr/>
        </p:nvSpPr>
        <p:spPr>
          <a:xfrm>
            <a:off x="1923525" y="3826375"/>
            <a:ext cx="1120800" cy="111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8"/>
          <p:cNvSpPr txBox="1"/>
          <p:nvPr/>
        </p:nvSpPr>
        <p:spPr>
          <a:xfrm>
            <a:off x="2018775" y="414910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cxnSp>
        <p:nvCxnSpPr>
          <p:cNvPr id="544" name="Google Shape;544;p78"/>
          <p:cNvCxnSpPr/>
          <p:nvPr/>
        </p:nvCxnSpPr>
        <p:spPr>
          <a:xfrm>
            <a:off x="3298275" y="4432150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78"/>
          <p:cNvSpPr txBox="1"/>
          <p:nvPr/>
        </p:nvSpPr>
        <p:spPr>
          <a:xfrm>
            <a:off x="6379681" y="241700"/>
            <a:ext cx="21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industry standard for illustrating your data 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example is relatively text based.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people also use flow charts.</a:t>
            </a:r>
            <a:endParaRPr/>
          </a:p>
        </p:txBody>
      </p:sp>
      <p:pic>
        <p:nvPicPr>
          <p:cNvPr id="546" name="Google Shape;5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1252614"/>
            <a:ext cx="4876656" cy="38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675" y="2466105"/>
            <a:ext cx="1962639" cy="26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physical data model</a:t>
            </a:r>
            <a:endParaRPr/>
          </a:p>
        </p:txBody>
      </p:sp>
      <p:sp>
        <p:nvSpPr>
          <p:cNvPr id="553" name="Google Shape;55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9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Concerns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size at each step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 types, backup, security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Velocity (time between steps)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Memory considerations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Lifetime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Formats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tools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55" name="Google Shape;555;p79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time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CPU capacity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Bandwidth capacity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gives requirements to your data infrastructure which you may have or need to buy or rent.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work - 5 Teams (30 Minutes) </a:t>
            </a:r>
            <a:endParaRPr/>
          </a:p>
        </p:txBody>
      </p:sp>
      <p:sp>
        <p:nvSpPr>
          <p:cNvPr id="561" name="Google Shape;56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80"/>
          <p:cNvSpPr txBox="1"/>
          <p:nvPr/>
        </p:nvSpPr>
        <p:spPr>
          <a:xfrm>
            <a:off x="422325" y="1110400"/>
            <a:ext cx="7461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You can do this in a notebook, on paper in the room or on some slides</a:t>
            </a:r>
            <a:endParaRPr sz="17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Formulate a data science challenge or take this one:</a:t>
            </a:r>
            <a:endParaRPr b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Mapping Bern road surface conditions with Publibikes</a:t>
            </a: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conceptual data model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Sketch/tabulate the logical data 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data flow diagram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physical data model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Presentations at 16:00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516900" y="4444150"/>
            <a:ext cx="6397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(16:45 - 17:00)</a:t>
            </a:r>
            <a:endParaRPr/>
          </a:p>
        </p:txBody>
      </p:sp>
      <p:sp>
        <p:nvSpPr>
          <p:cNvPr id="569" name="Google Shape;56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81"/>
          <p:cNvSpPr txBox="1"/>
          <p:nvPr/>
        </p:nvSpPr>
        <p:spPr>
          <a:xfrm>
            <a:off x="422325" y="1246825"/>
            <a:ext cx="7676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9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rgbClr val="595959"/>
              </a:buClr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https://jakevdp.github.io/PythonDataScienceHandbook/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1" name="Google Shape;571;p81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....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2" name="Google Shape;572;p81"/>
          <p:cNvSpPr txBox="1"/>
          <p:nvPr/>
        </p:nvSpPr>
        <p:spPr>
          <a:xfrm>
            <a:off x="516900" y="3982600"/>
            <a:ext cx="639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/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END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Tomorrow web scraping and data visualisation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8" name="Google Shape;57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platform(s)</a:t>
            </a:r>
            <a:endParaRPr/>
          </a:p>
        </p:txBody>
      </p:sp>
      <p:sp>
        <p:nvSpPr>
          <p:cNvPr id="584" name="Google Shape;584;p8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Anaconda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open source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6M users in 2018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Comes with GUI, Python, R RStudio, Jupyter …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Linux, MacOS, Windows</a:t>
            </a:r>
            <a:endParaRPr sz="1600"/>
          </a:p>
        </p:txBody>
      </p:sp>
      <p:sp>
        <p:nvSpPr>
          <p:cNvPr id="585" name="Google Shape;585;p83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...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https://en.wikipedia.org/wiki/Anaconda_(Python_distribution)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586" name="Google Shape;586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example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Radius of the earth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46 100 km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case value with unit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Normally only the value is stored</a:t>
            </a:r>
            <a:endParaRPr sz="1600"/>
          </a:p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4037175" y="1152475"/>
            <a:ext cx="498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Metadata (data about data) example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Unit: km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Author: Eratosthenes of Cyrene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Date: 240 BC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Location: Egypt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Method: Well, stick, sun shadow</a:t>
            </a: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Anaconda, launch Jupyter</a:t>
            </a:r>
            <a:endParaRPr/>
          </a:p>
        </p:txBody>
      </p:sp>
      <p:sp>
        <p:nvSpPr>
          <p:cNvPr id="592" name="Google Shape;592;p8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Steps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 to Download on the Anaconda webpage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Download and install  Anaconda with Python 3 for your OS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Install R from the command line: conda install -c r r-irkernel</a:t>
            </a:r>
            <a:endParaRPr sz="1600"/>
          </a:p>
        </p:txBody>
      </p:sp>
      <p:sp>
        <p:nvSpPr>
          <p:cNvPr id="593" name="Google Shape;593;p8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...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Install more packages ...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the Graphical User Interface (GUI) : anaconda-navigator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Launch Jupyter Lab and open the first notebook on Ilias</a:t>
            </a:r>
            <a:endParaRPr sz="1600"/>
          </a:p>
        </p:txBody>
      </p:sp>
      <p:sp>
        <p:nvSpPr>
          <p:cNvPr id="594" name="Google Shape;594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GitHub CAS repo</a:t>
            </a:r>
            <a:endParaRPr/>
          </a:p>
        </p:txBody>
      </p:sp>
      <p:sp>
        <p:nvSpPr>
          <p:cNvPr id="600" name="Google Shape;600;p85"/>
          <p:cNvSpPr txBox="1"/>
          <p:nvPr>
            <p:ph idx="1" type="body"/>
          </p:nvPr>
        </p:nvSpPr>
        <p:spPr>
          <a:xfrm>
            <a:off x="417151" y="1374825"/>
            <a:ext cx="8309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don’t have one, create your GitHub account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don’t have one, create your GitHub account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CAS repository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 your CAS material there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You will learn more about GitHub and git in Module 4</a:t>
            </a:r>
            <a:endParaRPr sz="1600"/>
          </a:p>
        </p:txBody>
      </p:sp>
      <p:sp>
        <p:nvSpPr>
          <p:cNvPr id="601" name="Google Shape;601;p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to work with</a:t>
            </a:r>
            <a:endParaRPr/>
          </a:p>
        </p:txBody>
      </p:sp>
      <p:sp>
        <p:nvSpPr>
          <p:cNvPr id="607" name="Google Shape;607;p86"/>
          <p:cNvSpPr txBox="1"/>
          <p:nvPr>
            <p:ph idx="1" type="body"/>
          </p:nvPr>
        </p:nvSpPr>
        <p:spPr>
          <a:xfrm>
            <a:off x="2400300" y="1602675"/>
            <a:ext cx="3250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Choose your own or take 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Bring your own from work or research (on laptop)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internet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If your set is too big … tell me</a:t>
            </a:r>
            <a:endParaRPr sz="1600"/>
          </a:p>
        </p:txBody>
      </p:sp>
      <p:sp>
        <p:nvSpPr>
          <p:cNvPr id="608" name="Google Shape;608;p8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 public dataset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https://archive.ics.uci.edu/ml/datasets.html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https://www.kaggle.com/datasets</a:t>
            </a:r>
            <a:endParaRPr sz="1600"/>
          </a:p>
        </p:txBody>
      </p:sp>
      <p:sp>
        <p:nvSpPr>
          <p:cNvPr id="609" name="Google Shape;609;p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86"/>
          <p:cNvSpPr txBox="1"/>
          <p:nvPr/>
        </p:nvSpPr>
        <p:spPr>
          <a:xfrm>
            <a:off x="2525000" y="3905150"/>
            <a:ext cx="59730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(ideally) work with one dataset through the whole CAS or use severals according to what is to be done.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examples </a:t>
            </a:r>
            <a:endParaRPr/>
          </a:p>
        </p:txBody>
      </p: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1208325"/>
            <a:ext cx="3732375" cy="24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4750975" y="1208325"/>
            <a:ext cx="42123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Figure shows data from Mesopotamia or Egypt (?) 3-5k years ago.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Natural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Binary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“Hello!” in binary form: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01001000 01100101 01101100 01101100  01101111 00100001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700025" y="3799525"/>
            <a:ext cx="30000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1559400" y="4315825"/>
            <a:ext cx="60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</a:rPr>
              <a:t>Data -&gt; Information -&gt; Knowledge -&gt; Decision</a:t>
            </a:r>
            <a:endParaRPr b="1"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Science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Science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enterprise of building and organising knowledge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Ideally based on reproducible experiments (good practise since Galileo)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Should produce falsifiable predictions (normative definition from Karl Popper)</a:t>
            </a:r>
            <a:endParaRPr sz="1600"/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3880074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445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</a:t>
            </a:r>
            <a:r>
              <a:rPr b="1" lang="en" sz="2100">
                <a:solidFill>
                  <a:schemeClr val="dk1"/>
                </a:solidFill>
              </a:rPr>
              <a:t>Science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Mathematics and Statistics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 Science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expertise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on data to build information and extract knowledge (for decisions and actions)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It is the theory of making science with data.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Very general skills increasingly needed in all empirical research and business </a:t>
            </a:r>
            <a:endParaRPr sz="1600"/>
          </a:p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375" y="11870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